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2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5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71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38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49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37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28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41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5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8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7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7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8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N0AjCjllUc" TargetMode="External"/><Relationship Id="rId2" Type="http://schemas.openxmlformats.org/officeDocument/2006/relationships/hyperlink" Target="https://www.youtube.com/watch?v=o7PuqdymS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i="1"/>
              <a:t>«Il-fqar issibuhom dejjem magħkom.» (Mk 14,7</a:t>
            </a:r>
            <a:r>
              <a:rPr lang="en-GB" b="1" i="1" smtClean="0"/>
              <a:t>)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MESSAĠĠ TAL-PAPA </a:t>
            </a:r>
            <a:r>
              <a:rPr lang="en-GB" smtClean="0"/>
              <a:t>FRANĠISKU</a:t>
            </a:r>
            <a:r>
              <a:rPr lang="mt-MT" smtClean="0"/>
              <a:t> - </a:t>
            </a:r>
            <a:r>
              <a:rPr lang="en-GB" b="1" i="1" smtClean="0"/>
              <a:t>ĦAMES </a:t>
            </a:r>
            <a:r>
              <a:rPr lang="en-GB" b="1" i="1"/>
              <a:t>JUM DINJI </a:t>
            </a:r>
            <a:r>
              <a:rPr lang="en-GB" b="1" i="1" smtClean="0"/>
              <a:t>TAL-F</a:t>
            </a:r>
            <a:r>
              <a:rPr lang="mt-MT" b="1" i="1" smtClean="0"/>
              <a:t>o</a:t>
            </a:r>
            <a:r>
              <a:rPr lang="en-GB" b="1" i="1" smtClean="0"/>
              <a:t>Q</a:t>
            </a:r>
            <a:r>
              <a:rPr lang="mt-MT" b="1" i="1" smtClean="0"/>
              <a:t>r</a:t>
            </a:r>
            <a:r>
              <a:rPr lang="en-GB" b="1" i="1" smtClean="0"/>
              <a:t>A</a:t>
            </a:r>
            <a:endParaRPr lang="en-GB"/>
          </a:p>
          <a:p>
            <a:r>
              <a:rPr lang="en-GB" i="1"/>
              <a:t/>
            </a:r>
            <a:br>
              <a:rPr lang="en-GB" i="1"/>
            </a:br>
            <a:r>
              <a:rPr lang="en-GB" i="1"/>
              <a:t>14 ta’ Novembru 2021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2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mtClean="0"/>
              <a:t>Ekonomiji li joħolqu faqar ġdid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Qegħdin nassistu għal ħolqien ta’ nases ġodda ta’ faqar u esklużjoni</a:t>
            </a:r>
            <a:endParaRPr lang="mt-MT"/>
          </a:p>
          <a:p>
            <a:pPr lvl="1"/>
            <a:r>
              <a:rPr lang="en-GB"/>
              <a:t>dieħla sew l-idea li l-fqar mhux biss huma responsabbli għall-qagħda li jinsabu fiha, </a:t>
            </a:r>
            <a:endParaRPr lang="mt-MT"/>
          </a:p>
          <a:p>
            <a:pPr lvl="1"/>
            <a:r>
              <a:rPr lang="en-GB"/>
              <a:t>imma li huma ta’ piż intollerabbli fuq is-sistema ekonomika, li hi ffukata biss fuq l-interessi ta’ ftit gruppi </a:t>
            </a:r>
            <a:r>
              <a:rPr lang="en-GB" smtClean="0"/>
              <a:t>privileġġati</a:t>
            </a:r>
            <a:endParaRPr lang="mt-MT" smtClean="0"/>
          </a:p>
          <a:p>
            <a:r>
              <a:rPr lang="mt-MT" smtClean="0"/>
              <a:t>I</a:t>
            </a:r>
            <a:r>
              <a:rPr lang="en-GB" smtClean="0"/>
              <a:t>l-faqar </a:t>
            </a:r>
            <a:r>
              <a:rPr lang="en-GB"/>
              <a:t>mhuwiex tort tad-destin, imma riżultat tal-egoiżmu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5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mtClean="0"/>
              <a:t>Etika soċjali fl-ekonomija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t-MT"/>
              <a:t>Suq mingħajr prinċipji etiċi jew li jivvinta hu stess il-prinċipji etiċi</a:t>
            </a:r>
          </a:p>
          <a:p>
            <a:pPr lvl="1"/>
            <a:r>
              <a:rPr lang="en-GB"/>
              <a:t>joħloq kundizzjonijiet li xejn mhuma umani, u dan b’dannu għal persuni li diġà jinsabu f’qagħda mwiegħra</a:t>
            </a:r>
            <a:endParaRPr lang="mt-MT"/>
          </a:p>
          <a:p>
            <a:pPr lvl="1"/>
            <a:r>
              <a:rPr lang="en-GB"/>
              <a:t>nies bla ebda skruplu li jaħdmu fis-settur ekonomiku u finanzjarju, u li m’għandhom l-ebda sens umanitarju jew responsabbiltà soċjali</a:t>
            </a:r>
            <a:endParaRPr lang="mt-MT"/>
          </a:p>
          <a:p>
            <a:r>
              <a:rPr lang="mt-MT" smtClean="0"/>
              <a:t>X’inhu meħtieġ</a:t>
            </a:r>
          </a:p>
          <a:p>
            <a:pPr lvl="1"/>
            <a:r>
              <a:rPr lang="en-GB" smtClean="0"/>
              <a:t>Is-solidarjetà soċjali</a:t>
            </a:r>
            <a:endParaRPr lang="mt-MT" smtClean="0"/>
          </a:p>
          <a:p>
            <a:pPr lvl="1"/>
            <a:r>
              <a:rPr lang="mt-MT"/>
              <a:t>i</a:t>
            </a:r>
            <a:r>
              <a:rPr lang="en-GB" smtClean="0"/>
              <a:t>l-ġenerożità </a:t>
            </a:r>
            <a:r>
              <a:rPr lang="en-GB"/>
              <a:t>ta’ ħafna </a:t>
            </a:r>
            <a:r>
              <a:rPr lang="en-GB" smtClean="0"/>
              <a:t>nies</a:t>
            </a:r>
            <a:endParaRPr lang="mt-MT" smtClean="0"/>
          </a:p>
          <a:p>
            <a:pPr lvl="1"/>
            <a:r>
              <a:rPr lang="en-GB" smtClean="0"/>
              <a:t>proġetti </a:t>
            </a:r>
            <a:r>
              <a:rPr lang="en-GB"/>
              <a:t>ta’ promozzjoni umana li jħarsu </a:t>
            </a:r>
            <a:r>
              <a:rPr lang="en-GB" smtClean="0"/>
              <a:t>fit-tul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755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mtClean="0"/>
              <a:t>Proċessi ġodda ta’ żvilupp integrali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smtClean="0"/>
              <a:t>Li jinvolvu lill-istess foqra (inklużjoni u integrazzjoni)</a:t>
            </a:r>
          </a:p>
          <a:p>
            <a:pPr lvl="1"/>
            <a:r>
              <a:rPr lang="mt-MT" smtClean="0"/>
              <a:t>Il-foqra veru li għandhom bżonn xi jew ħafna affarijiet, fosthom dawk bażiċi</a:t>
            </a:r>
          </a:p>
          <a:p>
            <a:pPr lvl="2"/>
            <a:r>
              <a:rPr lang="mt-MT" smtClean="0"/>
              <a:t>Il-foqra ma jitilfu qatt id-dinjità u d-drittijiet fundamentali</a:t>
            </a:r>
          </a:p>
          <a:p>
            <a:pPr lvl="1"/>
            <a:r>
              <a:rPr lang="mt-MT" smtClean="0"/>
              <a:t>Il-foqra għandhom ħiliet</a:t>
            </a:r>
          </a:p>
          <a:p>
            <a:pPr lvl="1"/>
            <a:r>
              <a:rPr lang="mt-MT" smtClean="0"/>
              <a:t>Il-foqra jistgħu jgħallmuna</a:t>
            </a:r>
          </a:p>
          <a:p>
            <a:pPr lvl="2"/>
            <a:r>
              <a:rPr lang="mt-MT" smtClean="0"/>
              <a:t>Kif tkun is-solidarjetà</a:t>
            </a:r>
          </a:p>
          <a:p>
            <a:pPr lvl="2"/>
            <a:r>
              <a:rPr lang="mt-MT" smtClean="0"/>
              <a:t>Kif is-“sinjuri” jirbħu l-“faqar” tagħhom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45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mtClean="0"/>
              <a:t>Inħarsu lejn il-faqar minn lenti differenti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smtClean="0"/>
              <a:t>Sfida biex jinbena mudell soċjali ġdid fejn il-foqra huma parti attiva</a:t>
            </a:r>
          </a:p>
          <a:p>
            <a:pPr lvl="1"/>
            <a:r>
              <a:rPr lang="mt-MT" smtClean="0"/>
              <a:t>Fejn il-flus mhumiex l-għan aħħari ta’ kollox</a:t>
            </a:r>
          </a:p>
          <a:p>
            <a:pPr lvl="1"/>
            <a:r>
              <a:rPr lang="mt-MT" smtClean="0"/>
              <a:t>Fejn jinstabu l-aktar </a:t>
            </a:r>
            <a:r>
              <a:rPr lang="en-GB" smtClean="0"/>
              <a:t>mezzi </a:t>
            </a:r>
            <a:r>
              <a:rPr lang="en-GB"/>
              <a:t>adattati biex </a:t>
            </a:r>
            <a:r>
              <a:rPr lang="mt-MT" smtClean="0"/>
              <a:t>il-foqra jiġu promossi</a:t>
            </a:r>
          </a:p>
          <a:p>
            <a:r>
              <a:rPr lang="mt-MT" smtClean="0"/>
              <a:t>Fejn il-foqra jingħataw il-ġenb bħallikieku l-faqar hu tort tagħhom</a:t>
            </a:r>
          </a:p>
          <a:p>
            <a:pPr lvl="1"/>
            <a:r>
              <a:rPr lang="mt-MT" smtClean="0"/>
              <a:t>tbati d-demokrazija u tfalli l-politika soċjali</a:t>
            </a:r>
          </a:p>
          <a:p>
            <a:r>
              <a:rPr lang="mt-MT" smtClean="0"/>
              <a:t>Il-foqra mhumiex statistika jew dokumentarju li jrid ibikki</a:t>
            </a:r>
          </a:p>
          <a:p>
            <a:r>
              <a:rPr lang="mt-MT" smtClean="0"/>
              <a:t>Nipproġettaw b’mod kreattiv</a:t>
            </a:r>
          </a:p>
          <a:p>
            <a:pPr lvl="1"/>
            <a:r>
              <a:rPr lang="mt-MT" smtClean="0"/>
              <a:t>Biex </a:t>
            </a:r>
            <a:r>
              <a:rPr lang="en-GB" smtClean="0"/>
              <a:t>kulħadd </a:t>
            </a:r>
            <a:r>
              <a:rPr lang="en-GB"/>
              <a:t>jista’ jgħix ħajtu skont il-kapaċitajiet </a:t>
            </a:r>
            <a:r>
              <a:rPr lang="en-GB" smtClean="0"/>
              <a:t>tiegħu</a:t>
            </a:r>
            <a:endParaRPr lang="mt-MT" smtClean="0"/>
          </a:p>
          <a:p>
            <a:pPr lvl="1"/>
            <a:r>
              <a:rPr lang="mt-MT" smtClean="0"/>
              <a:t>Biex il-foqra ma jibqgħux fil-ġenb</a:t>
            </a:r>
          </a:p>
          <a:p>
            <a:pPr lvl="2"/>
            <a:r>
              <a:rPr lang="mt-MT" smtClean="0"/>
              <a:t>Eż. Proġetti soċjali fil-missjoni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15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«Il-fqar issibuhom dejjem magħkom.» (</a:t>
            </a:r>
            <a:r>
              <a:rPr lang="en-GB" i="1"/>
              <a:t>Mk</a:t>
            </a:r>
            <a:r>
              <a:rPr lang="en-GB"/>
              <a:t> 14,7)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t-MT" smtClean="0"/>
              <a:t>STEDINA u opportunità biex nagħmlu l-ġid</a:t>
            </a:r>
          </a:p>
          <a:p>
            <a:pPr lvl="1"/>
            <a:r>
              <a:rPr lang="en-GB"/>
              <a:t>dan mhux biex inserrħu l-kuxjenza tagħna billi nagħmlu xi ftit karità, imma pjuttost biex neħduha kontra l-kultura tal-indifferenza u tal-inġustizzja li jħabbtu wiċċhom magħha l-fqar</a:t>
            </a:r>
            <a:r>
              <a:rPr lang="en-GB" smtClean="0"/>
              <a:t>.</a:t>
            </a:r>
            <a:endParaRPr lang="mt-MT" smtClean="0"/>
          </a:p>
          <a:p>
            <a:pPr lvl="1"/>
            <a:r>
              <a:rPr lang="en-GB"/>
              <a:t>tiżdied is-sensibilità biex nifhmu l-bżonnijiet tal-fqar, bżonnijiet li dejjem jinbidlu bħalma jinbidlu l-kundizzjonijiet tal-ħajja</a:t>
            </a:r>
            <a:endParaRPr lang="mt-MT" smtClean="0"/>
          </a:p>
          <a:p>
            <a:r>
              <a:rPr lang="mt-MT" smtClean="0"/>
              <a:t>RISKJU</a:t>
            </a:r>
          </a:p>
          <a:p>
            <a:pPr lvl="1"/>
            <a:r>
              <a:rPr lang="en-GB"/>
              <a:t>fl-iktar inħawi ekonomikament żviluppati tad-dinja in-nies huma inqas lesti, milli kienu qabel, biex jgħinu lill-fqar. </a:t>
            </a:r>
            <a:endParaRPr lang="mt-MT" smtClean="0"/>
          </a:p>
          <a:p>
            <a:pPr lvl="1"/>
            <a:r>
              <a:rPr lang="en-GB" smtClean="0"/>
              <a:t>Meta </a:t>
            </a:r>
            <a:r>
              <a:rPr lang="en-GB"/>
              <a:t>dak li jkun </a:t>
            </a:r>
            <a:r>
              <a:rPr lang="en-GB" smtClean="0"/>
              <a:t>ji</a:t>
            </a:r>
            <a:r>
              <a:rPr lang="mt-MT" smtClean="0"/>
              <a:t>d</a:t>
            </a:r>
            <a:r>
              <a:rPr lang="en-GB" smtClean="0"/>
              <a:t>ra </a:t>
            </a:r>
            <a:r>
              <a:rPr lang="en-GB"/>
              <a:t>jgħix ħajja relattivament komda, din tagħmilha iktar diffiċli biex dak li jkun jaċċetta li jagħmel sagrifiċċji jew li jibqa’ nieqes minn xi </a:t>
            </a:r>
            <a:r>
              <a:rPr lang="en-GB" smtClean="0"/>
              <a:t>affarijiet</a:t>
            </a:r>
            <a:r>
              <a:rPr lang="mt-MT" smtClean="0"/>
              <a:t>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29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mtClean="0"/>
              <a:t>Il-kuraġġ tal-Evanġelizzazzjoni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naqraw is-sinjali taż-żminijiet li jitolbuna nfittxu modi ġodda ta’ kif nevanġelizzaw fid-dinja tal-lum. </a:t>
            </a:r>
            <a:endParaRPr lang="mt-MT" smtClean="0"/>
          </a:p>
          <a:p>
            <a:r>
              <a:rPr lang="en-GB"/>
              <a:t>L-għajnuna immedjata biex ngħinu fil-bżonnijiet li jkollhom il-fqar ma ċċaħħadniex milli nħarsu ʼl quddiem u nimplimentaw sinjali ġodda tal-imħabba nisranija bħala tweġiba għal faqar ġdid li l-bniedem tal-lum qed iħabbat wiċċu miegħu</a:t>
            </a:r>
            <a:r>
              <a:rPr lang="en-GB" smtClean="0"/>
              <a:t>.</a:t>
            </a:r>
            <a:endParaRPr lang="mt-MT" smtClean="0"/>
          </a:p>
          <a:p>
            <a:r>
              <a:rPr lang="en-GB"/>
              <a:t>Ma noqogħdux nistennew li jiġu jħabbtulna l-bieb. Jeħtieġ – u dan hu urġenti – li mmorru aħna fid-djar tagħhom, fl-isptarijiet u fir-residenzi fejn jinsabu, fit-toroq u fl-irkejjen mudlama fejn kultant imorru jinħbew, jew f’ċentri fejn imorru jsibu kenn u għajnuna…</a:t>
            </a:r>
          </a:p>
        </p:txBody>
      </p:sp>
    </p:spTree>
    <p:extLst>
      <p:ext uri="{BB962C8B-B14F-4D97-AF65-F5344CB8AC3E}">
        <p14:creationId xmlns:p14="http://schemas.microsoft.com/office/powerpoint/2010/main" val="269895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mtClean="0"/>
              <a:t>Ġesù midluk f’Betanja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t-MT" smtClean="0"/>
              <a:t>Ġuda ma kienx jimpurtah mill-foqra (Ġw 12:5-6)</a:t>
            </a:r>
          </a:p>
          <a:p>
            <a:pPr lvl="1"/>
            <a:r>
              <a:rPr lang="mt-MT" smtClean="0"/>
              <a:t>D</a:t>
            </a:r>
            <a:r>
              <a:rPr lang="en-GB" smtClean="0"/>
              <a:t>awk </a:t>
            </a:r>
            <a:r>
              <a:rPr lang="en-GB"/>
              <a:t>li ma jirrispettawx lill-fqar huma tradituri tat-tagħlim ta’ Ġesù u ma jistgħux ikunu dixxipli </a:t>
            </a:r>
            <a:r>
              <a:rPr lang="en-GB" smtClean="0"/>
              <a:t>tiegħu</a:t>
            </a:r>
            <a:r>
              <a:rPr lang="mt-MT" smtClean="0"/>
              <a:t>.</a:t>
            </a:r>
          </a:p>
          <a:p>
            <a:r>
              <a:rPr lang="mt-MT"/>
              <a:t>N</a:t>
            </a:r>
            <a:r>
              <a:rPr lang="en-GB" smtClean="0"/>
              <a:t>apprezzaw </a:t>
            </a:r>
            <a:r>
              <a:rPr lang="en-GB"/>
              <a:t>is-sens profond ta’ dak il-ġest li għamlet </a:t>
            </a:r>
            <a:r>
              <a:rPr lang="en-GB" smtClean="0"/>
              <a:t>il-mara</a:t>
            </a:r>
            <a:endParaRPr lang="mt-MT" smtClean="0"/>
          </a:p>
          <a:p>
            <a:pPr lvl="1"/>
            <a:r>
              <a:rPr lang="en-GB"/>
              <a:t>Ġesù jfakkarhom li l-ewwel fqir kien hu nnifsu, l-ifqar fost il-fqar, għax hu jirrappreżenta lilhom </a:t>
            </a:r>
            <a:r>
              <a:rPr lang="en-GB" smtClean="0"/>
              <a:t>ilkoll</a:t>
            </a:r>
            <a:r>
              <a:rPr lang="mt-MT" smtClean="0"/>
              <a:t>.</a:t>
            </a:r>
          </a:p>
          <a:p>
            <a:pPr lvl="1"/>
            <a:r>
              <a:rPr lang="mt-MT"/>
              <a:t>L</a:t>
            </a:r>
            <a:r>
              <a:rPr lang="en-GB" smtClean="0"/>
              <a:t>-Iben </a:t>
            </a:r>
            <a:r>
              <a:rPr lang="en-GB"/>
              <a:t>t’Alla jaċċetta il-ġest ta’ dik il-mara anke f’isem il-fqar, f’isem in-nies waħedhom, l-emarġinati u </a:t>
            </a:r>
            <a:r>
              <a:rPr lang="en-GB" smtClean="0"/>
              <a:t>diskriminati</a:t>
            </a:r>
            <a:r>
              <a:rPr lang="mt-MT" smtClean="0"/>
              <a:t>.</a:t>
            </a:r>
          </a:p>
          <a:p>
            <a:pPr lvl="1"/>
            <a:r>
              <a:rPr lang="en-GB"/>
              <a:t>Dik il-mara, bis-sensibbilità tagħha ta’ mara, turi li kienet l-unika waħda li fehmet dak li kien qed iħoss il-Mulej</a:t>
            </a:r>
            <a:r>
              <a:rPr lang="en-GB" smtClean="0"/>
              <a:t>.</a:t>
            </a:r>
            <a:endParaRPr lang="mt-MT" smtClean="0"/>
          </a:p>
          <a:p>
            <a:pPr lvl="2"/>
            <a:r>
              <a:rPr lang="mt-MT" smtClean="0"/>
              <a:t>Mara li kapaċi tagħmel EMPATIJA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R</a:t>
            </a:r>
            <a:r>
              <a:rPr lang="en-GB" smtClean="0"/>
              <a:t>abta </a:t>
            </a:r>
            <a:r>
              <a:rPr lang="en-GB"/>
              <a:t>kbira </a:t>
            </a:r>
            <a:r>
              <a:rPr lang="en-GB" smtClean="0"/>
              <a:t>bejn </a:t>
            </a:r>
            <a:r>
              <a:rPr lang="en-GB"/>
              <a:t>Ġesù, il-fqar u x-xandir tal-Vanġelu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/>
              <a:t>I</a:t>
            </a:r>
            <a:r>
              <a:rPr lang="en-GB" smtClean="0"/>
              <a:t>l-wiċċ </a:t>
            </a:r>
            <a:r>
              <a:rPr lang="en-GB"/>
              <a:t>ta’ Alla li jurina Ġesù huwa dak ta’ Missier li jinteressah fil-fqar u qrib </a:t>
            </a:r>
            <a:r>
              <a:rPr lang="en-GB" smtClean="0"/>
              <a:t>tagħhom</a:t>
            </a:r>
            <a:r>
              <a:rPr lang="mt-MT" smtClean="0"/>
              <a:t>.</a:t>
            </a:r>
          </a:p>
          <a:p>
            <a:r>
              <a:rPr lang="en-GB"/>
              <a:t>Lil Alla ma nsibuhx meta u fejn irridu aħna, imma nagħrfuh fil-ħajja tal-fqar, fit-tbatija u l-ħtiġijiet tagħhom, fil-kundizzjonijiet spiss diżumani li fihom ikollhom </a:t>
            </a:r>
            <a:r>
              <a:rPr lang="en-GB" smtClean="0"/>
              <a:t>jgħixu</a:t>
            </a:r>
            <a:r>
              <a:rPr lang="mt-MT" smtClean="0"/>
              <a:t>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1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mtClean="0"/>
              <a:t>Il-foqra huma evanġelizzaturi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t-MT" smtClean="0"/>
              <a:t>K</a:t>
            </a:r>
            <a:r>
              <a:rPr lang="en-GB" smtClean="0"/>
              <a:t>ienu </a:t>
            </a:r>
            <a:r>
              <a:rPr lang="en-GB"/>
              <a:t>huma l-ewwel li ġew evanġelizzati u msejħin biex ikollhom sehem mill-ferħ tal-Mulej u s-Saltna </a:t>
            </a:r>
            <a:r>
              <a:rPr lang="en-GB" smtClean="0"/>
              <a:t>tiegħu</a:t>
            </a:r>
            <a:r>
              <a:rPr lang="mt-MT" smtClean="0"/>
              <a:t>.</a:t>
            </a:r>
          </a:p>
          <a:p>
            <a:r>
              <a:rPr lang="en-GB" i="1"/>
              <a:t>Il-fqar</a:t>
            </a:r>
            <a:r>
              <a:rPr lang="en-GB"/>
              <a:t> dejjem u kullimkien </a:t>
            </a:r>
            <a:r>
              <a:rPr lang="en-GB" i="1"/>
              <a:t>jevanġelizzawna</a:t>
            </a:r>
            <a:r>
              <a:rPr lang="en-GB"/>
              <a:t>, għaliex jippermettulna li niskopru b’mod ġdid il-wiċċ veru </a:t>
            </a:r>
            <a:r>
              <a:rPr lang="en-GB" smtClean="0"/>
              <a:t>tal-Missier</a:t>
            </a:r>
            <a:r>
              <a:rPr lang="mt-MT" smtClean="0"/>
              <a:t> (Evangelii gaudium, 198-199).</a:t>
            </a:r>
          </a:p>
          <a:p>
            <a:pPr lvl="1"/>
            <a:r>
              <a:rPr lang="en-GB"/>
              <a:t>bit-tbatijiet tagħhom huma jiltaqgħu ma’ Kristu li </a:t>
            </a:r>
            <a:r>
              <a:rPr lang="en-GB" smtClean="0"/>
              <a:t>jbati</a:t>
            </a:r>
            <a:endParaRPr lang="mt-MT" smtClean="0"/>
          </a:p>
          <a:p>
            <a:pPr lvl="1"/>
            <a:r>
              <a:rPr lang="en-GB"/>
              <a:t>fihom imsejħin niskopru lil Kristu, </a:t>
            </a:r>
            <a:endParaRPr lang="mt-MT" smtClean="0"/>
          </a:p>
          <a:p>
            <a:pPr lvl="1"/>
            <a:r>
              <a:rPr lang="en-GB" smtClean="0"/>
              <a:t>noffrulhom </a:t>
            </a:r>
            <a:r>
              <a:rPr lang="en-GB"/>
              <a:t>il-vuċi tagħna favur il-kawżi </a:t>
            </a:r>
            <a:r>
              <a:rPr lang="en-GB" smtClean="0"/>
              <a:t>tagħhom</a:t>
            </a:r>
            <a:endParaRPr lang="mt-MT" smtClean="0"/>
          </a:p>
          <a:p>
            <a:pPr lvl="1"/>
            <a:r>
              <a:rPr lang="en-GB" smtClean="0"/>
              <a:t>nkunu </a:t>
            </a:r>
            <a:r>
              <a:rPr lang="en-GB"/>
              <a:t>ħbieb </a:t>
            </a:r>
            <a:r>
              <a:rPr lang="en-GB" smtClean="0"/>
              <a:t>tagħhom</a:t>
            </a:r>
            <a:endParaRPr lang="mt-MT" smtClean="0"/>
          </a:p>
          <a:p>
            <a:r>
              <a:rPr lang="en-GB"/>
              <a:t>Ġesù mhux biss jinsab man-naħa tal-fqar, imma </a:t>
            </a:r>
            <a:r>
              <a:rPr lang="en-GB" i="1"/>
              <a:t>jaqsam magħhom </a:t>
            </a:r>
            <a:r>
              <a:rPr lang="en-GB"/>
              <a:t>l-istess xorti </a:t>
            </a:r>
            <a:r>
              <a:rPr lang="en-GB" smtClean="0"/>
              <a:t>tagħhom</a:t>
            </a:r>
            <a:r>
              <a:rPr lang="mt-MT" smtClean="0"/>
              <a:t>.</a:t>
            </a:r>
          </a:p>
          <a:p>
            <a:pPr lvl="1"/>
            <a:r>
              <a:rPr lang="en-GB"/>
              <a:t>dawk li jemmnu, meta jkunu jridu jaraw lil Ġesù personalment u jmissuh b’idejhom, jafu fejn għandhom imorru: il-fqar huma sagrament ta’ Kristu, jirrappreżentaw lilu u jippuntaw lejh</a:t>
            </a:r>
            <a:r>
              <a:rPr lang="en-GB" smtClean="0"/>
              <a:t>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2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“</a:t>
            </a:r>
            <a:r>
              <a:rPr lang="mt-MT" smtClean="0"/>
              <a:t>I</a:t>
            </a:r>
            <a:r>
              <a:rPr lang="en-GB" smtClean="0"/>
              <a:t>l-fqar </a:t>
            </a:r>
            <a:r>
              <a:rPr lang="en-GB"/>
              <a:t>issibuhom dejjem magħkom”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/>
              <a:t>I</a:t>
            </a:r>
            <a:r>
              <a:rPr lang="en-GB" smtClean="0"/>
              <a:t>l-fqar </a:t>
            </a:r>
            <a:r>
              <a:rPr lang="en-GB"/>
              <a:t>fostna ma jonqsu qatt, iżda dan ma jridx iwassalna biex tant nidrawhom li nsiru indifferenti </a:t>
            </a:r>
            <a:r>
              <a:rPr lang="en-GB" smtClean="0"/>
              <a:t>għalihom</a:t>
            </a:r>
            <a:r>
              <a:rPr lang="mt-MT" smtClean="0"/>
              <a:t>.</a:t>
            </a:r>
          </a:p>
          <a:p>
            <a:r>
              <a:rPr lang="mt-MT" smtClean="0"/>
              <a:t>D</a:t>
            </a:r>
            <a:r>
              <a:rPr lang="en-GB" smtClean="0"/>
              <a:t>an </a:t>
            </a:r>
            <a:r>
              <a:rPr lang="en-GB"/>
              <a:t>għandu jwassalna biex naqsmu ħajjitna magħhom, bla ma nfarfru dan fuq ħaddieħor. </a:t>
            </a:r>
            <a:endParaRPr lang="mt-MT" smtClean="0"/>
          </a:p>
          <a:p>
            <a:r>
              <a:rPr lang="en-GB" smtClean="0"/>
              <a:t>Il-fqar </a:t>
            </a:r>
            <a:r>
              <a:rPr lang="en-GB"/>
              <a:t>mhumiex “barranin” għall-komunità, imma aħwa li għandna naqsmu t-tbatijiet tagħhom, fi sforz </a:t>
            </a:r>
            <a:r>
              <a:rPr lang="en-GB" smtClean="0"/>
              <a:t>biex</a:t>
            </a:r>
            <a:r>
              <a:rPr lang="mt-MT" smtClean="0"/>
              <a:t>:</a:t>
            </a:r>
          </a:p>
          <a:p>
            <a:pPr lvl="1"/>
            <a:r>
              <a:rPr lang="en-GB" smtClean="0"/>
              <a:t>intaffu </a:t>
            </a:r>
            <a:r>
              <a:rPr lang="en-GB"/>
              <a:t>d-diffikultajiet u l-marġinalizzazzjoni tagħhom, </a:t>
            </a:r>
            <a:endParaRPr lang="mt-MT" smtClean="0"/>
          </a:p>
          <a:p>
            <a:pPr lvl="1"/>
            <a:r>
              <a:rPr lang="en-GB" smtClean="0"/>
              <a:t>irroddulhom </a:t>
            </a:r>
            <a:r>
              <a:rPr lang="en-GB"/>
              <a:t>lura d-dinjità tagħhom, </a:t>
            </a:r>
            <a:endParaRPr lang="mt-MT" smtClean="0"/>
          </a:p>
          <a:p>
            <a:pPr lvl="1"/>
            <a:r>
              <a:rPr lang="en-GB" smtClean="0"/>
              <a:t>u </a:t>
            </a:r>
            <a:r>
              <a:rPr lang="en-GB"/>
              <a:t>niżguraw l-inklużjoni soċjali tagħhom li hija meħtieġa.</a:t>
            </a:r>
          </a:p>
        </p:txBody>
      </p:sp>
    </p:spTree>
    <p:extLst>
      <p:ext uri="{BB962C8B-B14F-4D97-AF65-F5344CB8AC3E}">
        <p14:creationId xmlns:p14="http://schemas.microsoft.com/office/powerpoint/2010/main" val="37783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mtClean="0"/>
              <a:t>Atti ta’ karità vs qsim reċiproku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smtClean="0"/>
              <a:t>Atti ta’ karita</a:t>
            </a:r>
          </a:p>
          <a:p>
            <a:pPr lvl="1"/>
            <a:r>
              <a:rPr lang="en-GB"/>
              <a:t>hemm xi ħadd li jagħti u xi ħadd li </a:t>
            </a:r>
            <a:r>
              <a:rPr lang="en-GB" smtClean="0"/>
              <a:t>jirċievi</a:t>
            </a:r>
            <a:endParaRPr lang="mt-MT" smtClean="0"/>
          </a:p>
          <a:p>
            <a:pPr lvl="1"/>
            <a:r>
              <a:rPr lang="en-GB"/>
              <a:t>hi xi ħaġa ta’ </a:t>
            </a:r>
            <a:r>
              <a:rPr lang="en-GB" smtClean="0"/>
              <a:t>kultant</a:t>
            </a:r>
            <a:endParaRPr lang="mt-MT" smtClean="0"/>
          </a:p>
          <a:p>
            <a:pPr lvl="1"/>
            <a:r>
              <a:rPr lang="en-GB"/>
              <a:t>hemm ir-riskju li jissodisfa lil dawk li jwettquh u jumilja lil min jirċevih</a:t>
            </a:r>
            <a:endParaRPr lang="mt-MT" smtClean="0"/>
          </a:p>
          <a:p>
            <a:r>
              <a:rPr lang="mt-MT" smtClean="0"/>
              <a:t>Qsim reċiproku (sharing)</a:t>
            </a:r>
          </a:p>
          <a:p>
            <a:pPr lvl="1"/>
            <a:r>
              <a:rPr lang="en-GB"/>
              <a:t>jiġġenera </a:t>
            </a:r>
            <a:r>
              <a:rPr lang="en-GB" smtClean="0"/>
              <a:t>l-fraternità</a:t>
            </a:r>
            <a:endParaRPr lang="mt-MT" smtClean="0"/>
          </a:p>
          <a:p>
            <a:pPr lvl="1"/>
            <a:r>
              <a:rPr lang="en-GB"/>
              <a:t>jista’ jsir </a:t>
            </a:r>
            <a:r>
              <a:rPr lang="en-GB" smtClean="0"/>
              <a:t>dejjem</a:t>
            </a:r>
            <a:endParaRPr lang="mt-MT" smtClean="0"/>
          </a:p>
          <a:p>
            <a:pPr lvl="1"/>
            <a:r>
              <a:rPr lang="en-GB"/>
              <a:t>isaħħaħ is-solidarjetà u jistabbilixxi l-pedamenti meħtieġa biex tinkiseb il-ġustizzja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33269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smtClean="0"/>
              <a:t>Eżempji ta’ qaddisin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Father Damian de Veuster, l-appostlu qaddis </a:t>
            </a:r>
            <a:r>
              <a:rPr lang="en-GB" smtClean="0"/>
              <a:t>tal-lebbrużi</a:t>
            </a:r>
            <a:endParaRPr lang="mt-MT" smtClean="0"/>
          </a:p>
          <a:p>
            <a:r>
              <a:rPr lang="en-GB" smtClean="0">
                <a:hlinkClick r:id="rId2"/>
              </a:rPr>
              <a:t>https</a:t>
            </a:r>
            <a:r>
              <a:rPr lang="en-GB">
                <a:hlinkClick r:id="rId2"/>
              </a:rPr>
              <a:t>://</a:t>
            </a:r>
            <a:r>
              <a:rPr lang="en-GB" smtClean="0">
                <a:hlinkClick r:id="rId2"/>
              </a:rPr>
              <a:t>www.youtube.com/watch?v=o7PuqdymSdo</a:t>
            </a:r>
            <a:endParaRPr lang="mt-MT" smtClean="0"/>
          </a:p>
          <a:p>
            <a:r>
              <a:rPr lang="en-US">
                <a:hlinkClick r:id="rId3"/>
              </a:rPr>
              <a:t>https://</a:t>
            </a:r>
            <a:r>
              <a:rPr lang="en-US" smtClean="0">
                <a:hlinkClick r:id="rId3"/>
              </a:rPr>
              <a:t>www.youtube.com/watch?v=uN0AjCjllUc</a:t>
            </a:r>
            <a:endParaRPr lang="mt-MT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3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Stedina g</a:t>
            </a:r>
            <a:r>
              <a:rPr lang="mt-MT" smtClean="0"/>
              <a:t>ħall-konverżjoni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smtClean="0"/>
              <a:t>Tindem u temmen fl-Evanġelju jfisser:</a:t>
            </a:r>
          </a:p>
          <a:p>
            <a:pPr lvl="1"/>
            <a:r>
              <a:rPr lang="en-GB"/>
              <a:t>niftħu qalbna biex nagħrfu d-diversi tipi ta’ faqar li </a:t>
            </a:r>
            <a:r>
              <a:rPr lang="en-GB" smtClean="0"/>
              <a:t>hawn</a:t>
            </a:r>
            <a:endParaRPr lang="mt-MT" smtClean="0"/>
          </a:p>
          <a:p>
            <a:pPr lvl="1"/>
            <a:r>
              <a:rPr lang="en-GB" smtClean="0"/>
              <a:t>nagħtu </a:t>
            </a:r>
            <a:r>
              <a:rPr lang="en-GB"/>
              <a:t>xhieda tas-Saltna t’Alla permezz tal-istil ta’ ħajja li ngħixu, li jkun jaqbel mal-fidi li nistqarru</a:t>
            </a:r>
            <a:r>
              <a:rPr lang="en-GB" smtClean="0"/>
              <a:t>.</a:t>
            </a:r>
            <a:endParaRPr lang="mt-MT" smtClean="0"/>
          </a:p>
          <a:p>
            <a:r>
              <a:rPr lang="mt-MT" smtClean="0"/>
              <a:t>Bidla fil-ħsieb</a:t>
            </a:r>
          </a:p>
          <a:p>
            <a:pPr lvl="1"/>
            <a:r>
              <a:rPr lang="mt-MT" smtClean="0"/>
              <a:t>Ma tħarisx lejn il-foqra bħala kategorija li teħtieġ ċerti servizzi speċifiċi ta’ karità</a:t>
            </a:r>
          </a:p>
          <a:p>
            <a:pPr lvl="1"/>
            <a:r>
              <a:rPr lang="mt-MT" smtClean="0"/>
              <a:t>Biex </a:t>
            </a:r>
            <a:r>
              <a:rPr lang="en-GB"/>
              <a:t>tħaddan l-isfida tal-qsim u involviment </a:t>
            </a:r>
            <a:r>
              <a:rPr lang="en-GB" smtClean="0"/>
              <a:t>reċiproku</a:t>
            </a:r>
            <a:endParaRPr lang="mt-MT" smtClean="0"/>
          </a:p>
          <a:p>
            <a:r>
              <a:rPr lang="mt-MT" smtClean="0"/>
              <a:t>It-tagħlim ta’ Ġesù hu kontra l-kurrent</a:t>
            </a:r>
          </a:p>
          <a:p>
            <a:pPr lvl="1"/>
            <a:r>
              <a:rPr lang="mt-MT" smtClean="0"/>
              <a:t>Ma ġġemmax teżori fuq l-art (huma illużjoni ta’ sigurezza fraġli)</a:t>
            </a:r>
          </a:p>
          <a:p>
            <a:pPr lvl="1"/>
            <a:r>
              <a:rPr lang="mt-MT" smtClean="0"/>
              <a:t>Tfittex dak li jibqa’ għal dejjem: niftaqru fil-ġid tal-art biex nistagħnu quddiem Alla permezz tal-għoti tal-imħabba</a:t>
            </a:r>
          </a:p>
        </p:txBody>
      </p:sp>
    </p:spTree>
    <p:extLst>
      <p:ext uri="{BB962C8B-B14F-4D97-AF65-F5344CB8AC3E}">
        <p14:creationId xmlns:p14="http://schemas.microsoft.com/office/powerpoint/2010/main" val="5570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/>
              <a:t>L-intenzjonijiet tajba weħidhom mhumiex biżżejjed biex jibdlu </a:t>
            </a:r>
            <a:r>
              <a:rPr lang="mt-MT" smtClean="0"/>
              <a:t>d-dinja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Il-Vanġelu ta’ </a:t>
            </a:r>
            <a:r>
              <a:rPr lang="en-GB" smtClean="0"/>
              <a:t>Kristu</a:t>
            </a:r>
            <a:endParaRPr lang="mt-MT" smtClean="0"/>
          </a:p>
          <a:p>
            <a:pPr lvl="1"/>
            <a:r>
              <a:rPr lang="en-GB" smtClean="0"/>
              <a:t>jimbuttana </a:t>
            </a:r>
            <a:r>
              <a:rPr lang="en-GB"/>
              <a:t>biex ikollna attenzjoni partikulari ħafna lejn il-fqar, </a:t>
            </a:r>
            <a:endParaRPr lang="mt-MT" smtClean="0"/>
          </a:p>
          <a:p>
            <a:pPr lvl="1"/>
            <a:r>
              <a:rPr lang="en-GB" smtClean="0"/>
              <a:t>u </a:t>
            </a:r>
            <a:r>
              <a:rPr lang="en-GB"/>
              <a:t>jitlobna biex nagħrfu l-forom differenti, li huma ħafna, ta’ diżordni morali u soċjali li dejjem inisslu </a:t>
            </a:r>
            <a:r>
              <a:rPr lang="en-GB" i="1"/>
              <a:t>forom ġodda ta’ </a:t>
            </a:r>
            <a:r>
              <a:rPr lang="en-GB" i="1" smtClean="0"/>
              <a:t>faqar</a:t>
            </a:r>
            <a:endParaRPr lang="mt-MT" i="1" smtClean="0"/>
          </a:p>
          <a:p>
            <a:pPr lvl="2"/>
            <a:r>
              <a:rPr lang="mt-MT" smtClean="0"/>
              <a:t>Eż. Il-pandemija tal-coronavirus u l-inegwaljanza fit-tqassim tal-vaċċin</a:t>
            </a:r>
          </a:p>
        </p:txBody>
      </p:sp>
    </p:spTree>
    <p:extLst>
      <p:ext uri="{BB962C8B-B14F-4D97-AF65-F5344CB8AC3E}">
        <p14:creationId xmlns:p14="http://schemas.microsoft.com/office/powerpoint/2010/main" val="2974065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261</TotalTime>
  <Words>983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«Il-fqar issibuhom dejjem magħkom.» (Mk 14,7)</vt:lpstr>
      <vt:lpstr>Ġesù midluk f’Betanja</vt:lpstr>
      <vt:lpstr>Rabta kbira bejn Ġesù, il-fqar u x-xandir tal-Vanġelu</vt:lpstr>
      <vt:lpstr>Il-foqra huma evanġelizzaturi</vt:lpstr>
      <vt:lpstr>“Il-fqar issibuhom dejjem magħkom”</vt:lpstr>
      <vt:lpstr>Atti ta’ karità vs qsim reċiproku</vt:lpstr>
      <vt:lpstr>Eżempji ta’ qaddisin</vt:lpstr>
      <vt:lpstr>Stedina għall-konverżjoni</vt:lpstr>
      <vt:lpstr>L-intenzjonijiet tajba weħidhom mhumiex biżżejjed biex jibdlu d-dinja</vt:lpstr>
      <vt:lpstr>Ekonomiji li joħolqu faqar ġdid</vt:lpstr>
      <vt:lpstr>Etika soċjali fl-ekonomija</vt:lpstr>
      <vt:lpstr>Proċessi ġodda ta’ żvilupp integrali</vt:lpstr>
      <vt:lpstr>Inħarsu lejn il-faqar minn lenti differenti</vt:lpstr>
      <vt:lpstr>«Il-fqar issibuhom dejjem magħkom.» (Mk 14,7)</vt:lpstr>
      <vt:lpstr>Il-kuraġġ tal-Evanġelizzazzjoni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«Il-fqar issibuhom dejjem magħkom.» (Mk 14,7)</dc:title>
  <dc:creator>User</dc:creator>
  <cp:lastModifiedBy>User</cp:lastModifiedBy>
  <cp:revision>17</cp:revision>
  <dcterms:created xsi:type="dcterms:W3CDTF">2021-10-25T07:24:57Z</dcterms:created>
  <dcterms:modified xsi:type="dcterms:W3CDTF">2021-10-29T08:07:05Z</dcterms:modified>
</cp:coreProperties>
</file>