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320" r:id="rId2"/>
    <p:sldId id="321" r:id="rId3"/>
    <p:sldId id="354" r:id="rId4"/>
    <p:sldId id="369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70" r:id="rId13"/>
    <p:sldId id="362" r:id="rId14"/>
    <p:sldId id="363" r:id="rId15"/>
    <p:sldId id="364" r:id="rId16"/>
    <p:sldId id="365" r:id="rId17"/>
    <p:sldId id="366" r:id="rId18"/>
    <p:sldId id="371" r:id="rId19"/>
    <p:sldId id="328" r:id="rId20"/>
    <p:sldId id="329" r:id="rId21"/>
    <p:sldId id="330" r:id="rId22"/>
    <p:sldId id="332" r:id="rId23"/>
    <p:sldId id="333" r:id="rId24"/>
    <p:sldId id="334" r:id="rId25"/>
    <p:sldId id="335" r:id="rId26"/>
    <p:sldId id="336" r:id="rId27"/>
    <p:sldId id="352" r:id="rId28"/>
    <p:sldId id="339" r:id="rId29"/>
    <p:sldId id="353" r:id="rId30"/>
    <p:sldId id="340" r:id="rId31"/>
    <p:sldId id="341" r:id="rId32"/>
    <p:sldId id="367" r:id="rId33"/>
    <p:sldId id="368" r:id="rId34"/>
    <p:sldId id="344" r:id="rId35"/>
    <p:sldId id="345" r:id="rId36"/>
  </p:sldIdLst>
  <p:sldSz cx="23402925" cy="12601575"/>
  <p:notesSz cx="6858000" cy="9144000"/>
  <p:defaultTextStyle>
    <a:defPPr>
      <a:defRPr lang="en-US"/>
    </a:defPPr>
    <a:lvl1pPr marL="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1pPr>
    <a:lvl2pPr marL="102870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2pPr>
    <a:lvl3pPr marL="205740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3pPr>
    <a:lvl4pPr marL="308610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4pPr>
    <a:lvl5pPr marL="411480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5pPr>
    <a:lvl6pPr marL="514350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6pPr>
    <a:lvl7pPr marL="617220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7pPr>
    <a:lvl8pPr marL="720090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8pPr>
    <a:lvl9pPr marL="8229600" algn="l" defTabSz="205740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pos="73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1B59"/>
    <a:srgbClr val="441D61"/>
    <a:srgbClr val="003300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138" y="642"/>
      </p:cViewPr>
      <p:guideLst>
        <p:guide orient="horz" pos="3969"/>
        <p:guide pos="73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98556-20B3-46A3-9F99-7EC9EA1041B2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D2428-BC36-482A-9784-5F0A65ABDE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03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7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4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61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8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35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22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2009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96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78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28B0C6-1080-45EF-BDF5-077296DACE73}" type="slidenum">
              <a:rPr lang="en-US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7"/>
            <a:ext cx="19892486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39" y="7140892"/>
            <a:ext cx="16382048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700" indent="0" algn="ctr">
              <a:buNone/>
              <a:defRPr/>
            </a:lvl2pPr>
            <a:lvl3pPr marL="2057400" indent="0" algn="ctr">
              <a:buNone/>
              <a:defRPr/>
            </a:lvl3pPr>
            <a:lvl4pPr marL="3086100" indent="0" algn="ctr">
              <a:buNone/>
              <a:defRPr/>
            </a:lvl4pPr>
            <a:lvl5pPr marL="4114800" indent="0" algn="ctr">
              <a:buNone/>
              <a:defRPr/>
            </a:lvl5pPr>
            <a:lvl6pPr marL="5143500" indent="0" algn="ctr">
              <a:buNone/>
              <a:defRPr/>
            </a:lvl6pPr>
            <a:lvl7pPr marL="6172200" indent="0" algn="ctr">
              <a:buNone/>
              <a:defRPr/>
            </a:lvl7pPr>
            <a:lvl8pPr marL="7200900" indent="0" algn="ctr">
              <a:buNone/>
              <a:defRPr/>
            </a:lvl8pPr>
            <a:lvl9pPr marL="8229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56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63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8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6" y="504648"/>
            <a:ext cx="1540692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3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70" y="8097680"/>
            <a:ext cx="19892486" cy="2502813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70" y="5341086"/>
            <a:ext cx="19892486" cy="2756594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700" indent="0">
              <a:buNone/>
              <a:defRPr sz="4100"/>
            </a:lvl2pPr>
            <a:lvl3pPr marL="2057400" indent="0">
              <a:buNone/>
              <a:defRPr sz="3600"/>
            </a:lvl3pPr>
            <a:lvl4pPr marL="3086100" indent="0">
              <a:buNone/>
              <a:defRPr sz="3200"/>
            </a:lvl4pPr>
            <a:lvl5pPr marL="4114800" indent="0">
              <a:buNone/>
              <a:defRPr sz="3200"/>
            </a:lvl5pPr>
            <a:lvl6pPr marL="5143500" indent="0">
              <a:buNone/>
              <a:defRPr sz="3200"/>
            </a:lvl6pPr>
            <a:lvl7pPr marL="6172200" indent="0">
              <a:buNone/>
              <a:defRPr sz="3200"/>
            </a:lvl7pPr>
            <a:lvl8pPr marL="7200900" indent="0">
              <a:buNone/>
              <a:defRPr sz="3200"/>
            </a:lvl8pPr>
            <a:lvl9pPr marL="822960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564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51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0"/>
            <a:ext cx="10340356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3"/>
            <a:ext cx="10340356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0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3"/>
            <a:ext cx="10344418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50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54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836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0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8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3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700" indent="0">
              <a:buNone/>
              <a:defRPr sz="6300"/>
            </a:lvl2pPr>
            <a:lvl3pPr marL="2057400" indent="0">
              <a:buNone/>
              <a:defRPr sz="5400"/>
            </a:lvl3pPr>
            <a:lvl4pPr marL="3086100" indent="0">
              <a:buNone/>
              <a:defRPr sz="4500"/>
            </a:lvl4pPr>
            <a:lvl5pPr marL="4114800" indent="0">
              <a:buNone/>
              <a:defRPr sz="4500"/>
            </a:lvl5pPr>
            <a:lvl6pPr marL="5143500" indent="0">
              <a:buNone/>
              <a:defRPr sz="4500"/>
            </a:lvl6pPr>
            <a:lvl7pPr marL="6172200" indent="0">
              <a:buNone/>
              <a:defRPr sz="4500"/>
            </a:lvl7pPr>
            <a:lvl8pPr marL="7200900" indent="0">
              <a:buNone/>
              <a:defRPr sz="4500"/>
            </a:lvl8pPr>
            <a:lvl9pPr marL="8229600" indent="0">
              <a:buNone/>
              <a:defRPr sz="4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4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91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6" y="504647"/>
            <a:ext cx="21062633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05740" tIns="102870" rIns="205740" bIns="1028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6" y="2940368"/>
            <a:ext cx="21062633" cy="831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6" y="11475601"/>
            <a:ext cx="5460683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>
              <a:defRPr sz="32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1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ctr">
              <a:defRPr sz="32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6" y="11475601"/>
            <a:ext cx="5460683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r">
              <a:defRPr sz="3200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91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7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4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61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8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525" indent="-77152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638" indent="-642938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750" indent="-514350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450" indent="-514350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9150" indent="-514350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8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5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52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9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0861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5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1722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9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2296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8605" y="3042202"/>
            <a:ext cx="21645714" cy="6517169"/>
          </a:xfrm>
          <a:prstGeom prst="rect">
            <a:avLst/>
          </a:prstGeom>
        </p:spPr>
        <p:txBody>
          <a:bodyPr wrap="square" lIns="205740" tIns="102870" rIns="205740" bIns="102870">
            <a:spAutoFit/>
          </a:bodyPr>
          <a:lstStyle/>
          <a:p>
            <a:pPr algn="ctr"/>
            <a:r>
              <a:rPr lang="mt-MT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mill-Ktieb ta' </a:t>
            </a:r>
          </a:p>
          <a:p>
            <a:pPr algn="ctr"/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Esdra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en-US" sz="10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Esd</a:t>
            </a:r>
            <a:r>
              <a:rPr lang="mt-MT" sz="10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1, 1-6</a:t>
            </a:r>
            <a:endParaRPr lang="mt-MT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672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5298" y="1426375"/>
            <a:ext cx="23402924" cy="9748823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Dan it-tempju lestewh 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fit-tlieta tax-xahar ta’ Adar, fis-sitt sena tas-saltna 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tas-sultan Darju. </a:t>
            </a:r>
            <a:endParaRPr lang="en-GB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321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458" y="2619010"/>
            <a:ext cx="23402925" cy="7363554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U wlied Iżrael, il-qassisin, 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il-Leviti, u l-bqija ta’ dawk li kienu ġew lura mill-eżilju, </a:t>
            </a:r>
            <a:endParaRPr lang="en-GB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17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1603D-FF24-2569-0B8A-DF77101E6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94CA0D-570A-B2B7-149B-C677403BF4C8}"/>
              </a:ext>
            </a:extLst>
          </p:cNvPr>
          <p:cNvSpPr txBox="1"/>
          <p:nvPr/>
        </p:nvSpPr>
        <p:spPr>
          <a:xfrm>
            <a:off x="-1" y="2619011"/>
            <a:ext cx="23402925" cy="7363554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kollhom ferħana għamlu 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l-festa tal-konsagrazzjoni ta’ dan it-tempju. </a:t>
            </a:r>
            <a:endParaRPr lang="en-GB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93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382" y="238926"/>
            <a:ext cx="22788722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U għall-konsagrazzjoni ta’ dan it-tempju offrew b’sagrifiċċju mitt gendus, mitejn muntun, erba’ mitt ħaruf; </a:t>
            </a:r>
            <a:endParaRPr lang="en-GB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032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62" y="1426376"/>
            <a:ext cx="23402925" cy="9748823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u għal dnubiet Iżrael kollu offrew tnax-il gidi skont kemm kienu tribujiet ta’ Iżrael.</a:t>
            </a:r>
          </a:p>
        </p:txBody>
      </p:sp>
    </p:spTree>
    <p:extLst>
      <p:ext uri="{BB962C8B-B14F-4D97-AF65-F5344CB8AC3E}">
        <p14:creationId xmlns:p14="http://schemas.microsoft.com/office/powerpoint/2010/main" val="41007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238926"/>
            <a:ext cx="23402925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sv-SE" sz="15500" dirty="0">
                <a:latin typeface="Times New Roman" pitchFamily="18" charset="0"/>
              </a:rPr>
              <a:t>Imbagħad qassmu l-qassisin skont it-taqsimiet tagħhom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u l-Leviti fil-ġemgħat tagħhom għas-servizz ta’ Alla f’Ġerusalemm, </a:t>
            </a:r>
            <a:endParaRPr lang="en-GB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746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238926"/>
            <a:ext cx="23402925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kif inhu miktub fil-Liġi ta’ Mosè. Dawk li ġew lura mill-eżilju għamlu l-festa tal-Għid fl-erbatax tal-ewwel xahar. </a:t>
            </a:r>
            <a:endParaRPr lang="en-GB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778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1426375"/>
            <a:ext cx="23402925" cy="9748823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Il-qassisin u l-Leviti ssaffew flimkien, u għax kienu safja setgħu joqtlu l-ħaruf 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tal-Għid... </a:t>
            </a:r>
            <a:endParaRPr lang="en-GB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947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F6133-9218-A74A-1B06-AADAD3A1D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301D37-1ECE-1B11-091D-4D617B8A5451}"/>
              </a:ext>
            </a:extLst>
          </p:cNvPr>
          <p:cNvSpPr txBox="1"/>
          <p:nvPr/>
        </p:nvSpPr>
        <p:spPr>
          <a:xfrm>
            <a:off x="0" y="1426375"/>
            <a:ext cx="23402925" cy="9748823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...għal dawk kollha li kienu ġew lura mill-eżilju u għal ħuthom il-qassisin, u għalihom stess.</a:t>
            </a:r>
            <a:endParaRPr lang="en-GB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023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5" name="Text Box 3"/>
          <p:cNvSpPr txBox="1">
            <a:spLocks noChangeArrowheads="1"/>
          </p:cNvSpPr>
          <p:nvPr/>
        </p:nvSpPr>
        <p:spPr bwMode="auto">
          <a:xfrm>
            <a:off x="459438" y="3811644"/>
            <a:ext cx="22484048" cy="497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40" tIns="102870" rIns="205740" bIns="102870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67278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382" y="238926"/>
            <a:ext cx="22788722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F’dak iż-żmien, is-sultan Darju kiteb lill-gvernatur u l-uffiċjali tal-inħawi </a:t>
            </a:r>
            <a:endParaRPr lang="en-GB" sz="15500" dirty="0"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tan-naħa l-oħra tal-Ewfrat u qalilhom: </a:t>
            </a:r>
            <a:endParaRPr lang="en-GB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588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0"/>
            <a:ext cx="415563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40" tIns="102870" rIns="205740" bIns="102870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96206" y="1345042"/>
            <a:ext cx="22610512" cy="945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40" tIns="102870" rIns="205740" bIns="102870">
            <a:spAutoFit/>
          </a:bodyPr>
          <a:lstStyle/>
          <a:p>
            <a:pPr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mt-MT" sz="122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6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Fraħt meta qaluli: “Sejrin f’dar il-Mulej!”</a:t>
            </a:r>
            <a:endParaRPr lang="en-US" sz="16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806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2324" y="1426375"/>
            <a:ext cx="21378275" cy="9748823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Fraħt meta qaluli:</a:t>
            </a:r>
          </a:p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“Sejrin f’dar il-Mulej!”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Diġà qegħdin riġlejna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 bwiebek, Ġerusalemm!</a:t>
            </a:r>
          </a:p>
        </p:txBody>
      </p:sp>
    </p:spTree>
    <p:extLst>
      <p:ext uri="{BB962C8B-B14F-4D97-AF65-F5344CB8AC3E}">
        <p14:creationId xmlns:p14="http://schemas.microsoft.com/office/powerpoint/2010/main" val="4002167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5881" y="3811644"/>
            <a:ext cx="21931162" cy="4978286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Fraħt meta qaluli: “Sejrin f’dar il-Mulej!”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20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0090" y="233741"/>
            <a:ext cx="22788722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Ġerusalemm, mibnija bħal belt,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magħquda ħaġa waħda.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Lejha t-tribujiet jitilgħu,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it-tribujiet tal-Mulej.</a:t>
            </a:r>
            <a:endParaRPr lang="mt-MT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6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5881" y="3811644"/>
            <a:ext cx="21931162" cy="4978286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Fraħt meta qaluli: “Sejrin f’dar il-Mulej!”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678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206" y="233741"/>
            <a:ext cx="22538504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Biex, skont il-liġi ta’ Iżrael,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ifaħħru isem il-Mulej.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hemm twaqqfu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t-tronijiet tal-ħaqq,</a:t>
            </a:r>
          </a:p>
          <a:p>
            <a:pPr algn="ctr"/>
            <a:r>
              <a:rPr lang="mt-MT" sz="1550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it-tronijiet tad-dar ta’ David.</a:t>
            </a:r>
            <a:endParaRPr lang="en-US" sz="15500" spc="-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790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5881" y="3811644"/>
            <a:ext cx="21931162" cy="4978286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Fraħt meta qaluli: “Sejrin f’dar il-Mulej!”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83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1"/>
            <a:ext cx="415541" cy="83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29" tIns="102865" rIns="205729" bIns="10286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188403"/>
            <a:ext cx="23402925" cy="260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29" tIns="102865" rIns="205729" bIns="102865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7874" y="10988647"/>
            <a:ext cx="341545" cy="3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59438" y="3811644"/>
            <a:ext cx="22484048" cy="497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Hienja dawk li jisimgħu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l-kelma ta’ Alla u jħarsuha.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8338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1"/>
            <a:ext cx="415541" cy="83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29" tIns="102865" rIns="205729" bIns="10286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086341"/>
            <a:ext cx="23402925" cy="260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29" tIns="102865" rIns="205729" bIns="102865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7874" y="10988647"/>
            <a:ext cx="341545" cy="3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102" y="2619011"/>
            <a:ext cx="22788722" cy="7363554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“Ħallu x-xogħol fuq dan it-tempju ta’ Alla jibqa’ miexi; </a:t>
            </a:r>
            <a:endParaRPr lang="en-GB" sz="15500" b="1" i="1" dirty="0">
              <a:solidFill>
                <a:srgbClr val="3E1B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398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0"/>
            <a:ext cx="415563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40" tIns="102870" rIns="205740" bIns="10287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44700" y="1622041"/>
            <a:ext cx="22713524" cy="890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40" tIns="102870" rIns="205740" bIns="10287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Qari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m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 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Luqa</a:t>
            </a:r>
            <a:endParaRPr 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8, 19-21</a:t>
            </a:r>
          </a:p>
          <a:p>
            <a:pPr algn="ctr">
              <a:defRPr/>
            </a:pPr>
            <a:r>
              <a:rPr lang="en-GB" sz="15500" b="1" i="1" kern="0" spc="-675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R:/ </a:t>
            </a:r>
            <a:r>
              <a:rPr lang="en-GB" sz="15500" b="1" i="1" kern="0" spc="-675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Glorja</a:t>
            </a:r>
            <a:r>
              <a:rPr lang="en-GB" sz="15500" b="1" i="1" kern="0" spc="-675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kern="0" spc="-675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kern="0" spc="-675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kern="0" spc="-675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Mulej</a:t>
            </a:r>
            <a:endParaRPr lang="en-GB" sz="155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033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820" y="227772"/>
            <a:ext cx="22574408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5500" dirty="0">
                <a:latin typeface="Times New Roman" pitchFamily="18" charset="0"/>
              </a:rPr>
              <a:t>F’dak </a:t>
            </a:r>
            <a:r>
              <a:rPr lang="en-GB" sz="15500" dirty="0" err="1">
                <a:latin typeface="Times New Roman" pitchFamily="18" charset="0"/>
              </a:rPr>
              <a:t>iż-żmien</a:t>
            </a:r>
            <a:r>
              <a:rPr lang="en-GB" sz="15500" dirty="0">
                <a:latin typeface="Times New Roman" pitchFamily="18" charset="0"/>
              </a:rPr>
              <a:t>, </a:t>
            </a:r>
            <a:r>
              <a:rPr lang="en-GB" sz="15500" dirty="0" err="1">
                <a:latin typeface="Times New Roman" pitchFamily="18" charset="0"/>
              </a:rPr>
              <a:t>ġew</a:t>
            </a:r>
            <a:r>
              <a:rPr lang="en-GB" sz="15500" dirty="0">
                <a:latin typeface="Times New Roman" pitchFamily="18" charset="0"/>
              </a:rPr>
              <a:t> għal Ġesù </a:t>
            </a:r>
            <a:r>
              <a:rPr lang="en-GB" sz="15500" dirty="0" err="1">
                <a:latin typeface="Times New Roman" pitchFamily="18" charset="0"/>
              </a:rPr>
              <a:t>ommu</a:t>
            </a:r>
            <a:r>
              <a:rPr lang="en-GB" sz="15500" dirty="0">
                <a:latin typeface="Times New Roman" pitchFamily="18" charset="0"/>
              </a:rPr>
              <a:t> u </a:t>
            </a:r>
            <a:r>
              <a:rPr lang="en-GB" sz="15500" dirty="0" err="1">
                <a:latin typeface="Times New Roman" pitchFamily="18" charset="0"/>
              </a:rPr>
              <a:t>ħutu</a:t>
            </a:r>
            <a:r>
              <a:rPr lang="en-GB" sz="15500" dirty="0">
                <a:latin typeface="Times New Roman" pitchFamily="18" charset="0"/>
              </a:rPr>
              <a:t>, iżda ma </a:t>
            </a:r>
            <a:r>
              <a:rPr lang="en-GB" sz="15500" dirty="0" err="1">
                <a:latin typeface="Times New Roman" pitchFamily="18" charset="0"/>
              </a:rPr>
              <a:t>setgħux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jersqu</a:t>
            </a:r>
            <a:r>
              <a:rPr lang="en-GB" sz="15500" dirty="0">
                <a:latin typeface="Times New Roman" pitchFamily="18" charset="0"/>
              </a:rPr>
              <a:t> lejh </a:t>
            </a:r>
            <a:r>
              <a:rPr lang="en-GB" sz="15500" dirty="0" err="1">
                <a:latin typeface="Times New Roman" pitchFamily="18" charset="0"/>
              </a:rPr>
              <a:t>minħabba</a:t>
            </a:r>
            <a:r>
              <a:rPr lang="en-GB" sz="15500" dirty="0">
                <a:latin typeface="Times New Roman" pitchFamily="18" charset="0"/>
              </a:rPr>
              <a:t> l-</a:t>
            </a:r>
            <a:r>
              <a:rPr lang="en-GB" sz="15500" dirty="0" err="1">
                <a:latin typeface="Times New Roman" pitchFamily="18" charset="0"/>
              </a:rPr>
              <a:t>folla</a:t>
            </a:r>
            <a:r>
              <a:rPr lang="en-GB" sz="15500" dirty="0">
                <a:latin typeface="Times New Roman" pitchFamily="18" charset="0"/>
              </a:rPr>
              <a:t>. Xi </a:t>
            </a:r>
            <a:r>
              <a:rPr lang="en-GB" sz="15500" dirty="0" err="1">
                <a:latin typeface="Times New Roman" pitchFamily="18" charset="0"/>
              </a:rPr>
              <a:t>ħadd</a:t>
            </a:r>
            <a:r>
              <a:rPr lang="en-GB" sz="15500" dirty="0">
                <a:latin typeface="Times New Roman" pitchFamily="18" charset="0"/>
              </a:rPr>
              <a:t> qallu: </a:t>
            </a:r>
          </a:p>
        </p:txBody>
      </p:sp>
    </p:spTree>
    <p:extLst>
      <p:ext uri="{BB962C8B-B14F-4D97-AF65-F5344CB8AC3E}">
        <p14:creationId xmlns:p14="http://schemas.microsoft.com/office/powerpoint/2010/main" val="32831082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258" y="1426375"/>
            <a:ext cx="22574408" cy="9748823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GB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Ommok</a:t>
            </a:r>
            <a:r>
              <a:rPr lang="en-GB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GB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ħutek</a:t>
            </a:r>
            <a:r>
              <a:rPr lang="en-GB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qegħdin</a:t>
            </a:r>
            <a:r>
              <a:rPr lang="en-GB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hawn</a:t>
            </a:r>
            <a:r>
              <a:rPr lang="en-GB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barra u </a:t>
            </a:r>
            <a:r>
              <a:rPr lang="en-GB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jridu</a:t>
            </a:r>
            <a:r>
              <a:rPr lang="en-GB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jarawk</a:t>
            </a:r>
            <a:r>
              <a:rPr lang="en-GB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</a:p>
          <a:p>
            <a:pPr algn="ctr"/>
            <a:r>
              <a:rPr lang="en-GB" sz="15500" dirty="0">
                <a:latin typeface="Times New Roman" pitchFamily="18" charset="0"/>
              </a:rPr>
              <a:t>Iżda hu </a:t>
            </a:r>
            <a:r>
              <a:rPr lang="en-GB" sz="15500" dirty="0" err="1">
                <a:latin typeface="Times New Roman" pitchFamily="18" charset="0"/>
              </a:rPr>
              <a:t>weġibhom</a:t>
            </a:r>
            <a:r>
              <a:rPr lang="en-GB" sz="15500" dirty="0">
                <a:latin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908550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258" y="2619010"/>
            <a:ext cx="22574408" cy="7363554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Ommi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ħuti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huma dawk li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jisimgħu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kelma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jagħmlu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jgħid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Hu”.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2255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0"/>
            <a:ext cx="415563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40" tIns="102870" rIns="205740" bIns="102870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628572" y="3811644"/>
            <a:ext cx="22145780" cy="497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40" tIns="102870" rIns="205740" bIns="102870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GB" sz="155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6617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81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658D8-97D6-3B36-4ACA-EF8D3EAC4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FA1C37-1DA3-D4B1-5336-9672C04E85BA}"/>
              </a:ext>
            </a:extLst>
          </p:cNvPr>
          <p:cNvSpPr txBox="1"/>
          <p:nvPr/>
        </p:nvSpPr>
        <p:spPr>
          <a:xfrm>
            <a:off x="271382" y="238926"/>
            <a:ext cx="22788722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ħallu l-gvernatur u </a:t>
            </a:r>
          </a:p>
          <a:p>
            <a:pPr algn="ctr"/>
            <a:r>
              <a:rPr lang="mt-MT" sz="15500" b="1" i="1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l-kapijiet tal-Lhud jibnu dan it-tempju ta’ Alla </a:t>
            </a:r>
          </a:p>
          <a:p>
            <a:pPr algn="ctr"/>
            <a:r>
              <a:rPr lang="mt-MT" sz="15500" b="1" i="1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fil-post li kellu qabel. </a:t>
            </a:r>
          </a:p>
          <a:p>
            <a:pPr algn="ctr"/>
            <a:r>
              <a:rPr lang="mt-MT" sz="15500" b="1" i="1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nordna b’digriet: </a:t>
            </a:r>
            <a:endParaRPr lang="en-GB" sz="15500" b="1" i="1" dirty="0">
              <a:solidFill>
                <a:srgbClr val="3E1B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457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102" y="1426375"/>
            <a:ext cx="22788722" cy="9748823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Dan hu li għandkom tagħmlu għall-kapijiet </a:t>
            </a:r>
          </a:p>
          <a:p>
            <a:pPr algn="ctr"/>
            <a:r>
              <a:rPr lang="mt-MT" sz="15500" b="1" i="1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tal-Lhud għall-bini ta’ dan it-tempju ta’ Alla: </a:t>
            </a:r>
            <a:endParaRPr lang="en-GB" sz="15500" b="1" i="1" dirty="0">
              <a:solidFill>
                <a:srgbClr val="3E1B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734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238926"/>
            <a:ext cx="23402925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l-ispejjeż għandhom jitħallsu lil dawn in-nies bla waqfien mit-taxxi tan-naħa l-oħra tal-Ewfrat, li huma propjetà tas-sultan. </a:t>
            </a:r>
            <a:endParaRPr lang="en-GB" sz="15500" b="1" i="1" dirty="0">
              <a:solidFill>
                <a:srgbClr val="3E1B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409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101" y="2619010"/>
            <a:ext cx="22788722" cy="7363554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Jien, Darju, nordna dan b’digriet. Ħa jkun obdut kollu kemm hu”.</a:t>
            </a:r>
          </a:p>
        </p:txBody>
      </p:sp>
    </p:spTree>
    <p:extLst>
      <p:ext uri="{BB962C8B-B14F-4D97-AF65-F5344CB8AC3E}">
        <p14:creationId xmlns:p14="http://schemas.microsoft.com/office/powerpoint/2010/main" val="2852091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238926"/>
            <a:ext cx="23402925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spc="-300" dirty="0">
                <a:latin typeface="Times New Roman" pitchFamily="18" charset="0"/>
              </a:rPr>
              <a:t>Il-kapijiet tal-Lhud komplew jibnu u jmexxu x-xogħol ’il quddiem imħeġġin mill-profeta Ħaggaj u mill-profeta Żakkarija bin Għiddu.</a:t>
            </a:r>
            <a:endParaRPr lang="en-GB" sz="15500" spc="-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872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382" y="238926"/>
            <a:ext cx="22788722" cy="12134091"/>
          </a:xfrm>
          <a:prstGeom prst="rect">
            <a:avLst/>
          </a:prstGeom>
          <a:noFill/>
        </p:spPr>
        <p:txBody>
          <a:bodyPr wrap="square" lIns="205740" tIns="102870" rIns="205740" bIns="102870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U lestew il-bini kif ordnalhom Alla ta’ Iżrael, u kif kienu ordnawlhom Ċiru, u Darju, u Artasersi, slaten tal-Persja. </a:t>
            </a:r>
            <a:endParaRPr lang="en-GB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29035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517</Words>
  <Application>Microsoft Office PowerPoint</Application>
  <PresentationFormat>Custom</PresentationFormat>
  <Paragraphs>66</Paragraphs>
  <Slides>35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Franklin Gothic Book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Caruana</dc:creator>
  <cp:lastModifiedBy>Alfred Caruan a</cp:lastModifiedBy>
  <cp:revision>67</cp:revision>
  <dcterms:created xsi:type="dcterms:W3CDTF">2011-07-27T18:10:14Z</dcterms:created>
  <dcterms:modified xsi:type="dcterms:W3CDTF">2025-09-02T04:53:39Z</dcterms:modified>
</cp:coreProperties>
</file>