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11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6730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251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2703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33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008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59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83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3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40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27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9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77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48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41391-CD27-4832-B3E8-734B034CC687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8EE821C-FFBE-47F0-9F2B-BDF1290632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29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F74900-B7C2-867D-F73E-17D5F871C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9292" y="820712"/>
            <a:ext cx="8915399" cy="2986790"/>
          </a:xfrm>
        </p:spPr>
        <p:txBody>
          <a:bodyPr>
            <a:normAutofit/>
          </a:bodyPr>
          <a:lstStyle/>
          <a:p>
            <a:r>
              <a:rPr lang="en-GB" sz="8000" dirty="0"/>
              <a:t>Santu </a:t>
            </a:r>
            <a:r>
              <a:rPr lang="en-GB" sz="8000" dirty="0" err="1"/>
              <a:t>Wistin</a:t>
            </a:r>
            <a:r>
              <a:rPr lang="en-GB" sz="8000" dirty="0"/>
              <a:t> </a:t>
            </a:r>
            <a:r>
              <a:rPr lang="en-GB" sz="8000" dirty="0" smtClean="0"/>
              <a:t>u</a:t>
            </a:r>
            <a:r>
              <a:rPr lang="mt-MT" sz="8000" dirty="0" smtClean="0"/>
              <a:t/>
            </a:r>
            <a:br>
              <a:rPr lang="mt-MT" sz="8000" dirty="0" smtClean="0"/>
            </a:br>
            <a:r>
              <a:rPr lang="en-GB" sz="8000" dirty="0" smtClean="0"/>
              <a:t>l-</a:t>
            </a:r>
            <a:r>
              <a:rPr lang="en-GB" sz="8000" smtClean="0"/>
              <a:t>Globalizzazzjoni </a:t>
            </a:r>
            <a:endParaRPr lang="en-GB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8FB3651-3E0F-B468-7680-41EA8BA81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246" y="5474146"/>
            <a:ext cx="8915399" cy="1126283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Ritienne Debono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2CA5CBD-19FF-F152-E7D6-D6DB02EC3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44" y="5098473"/>
            <a:ext cx="1444337" cy="13300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4467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37A5E0-4906-F6EA-CB35-E146F3708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3455"/>
            <a:ext cx="8915400" cy="5832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jemmen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bnedmin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kollha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jaqsmu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natura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għax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huma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maħluqin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Din l-idea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tappoġġja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24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aspett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etiku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tal-globalizzazzjoni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solidarjetà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kura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għall-fqir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istess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iwissi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kburija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kilba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jikkorrompu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sistemi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kbar ta’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Dan it-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twissija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rilevanti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għall-globalizzazzjoni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moderna,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fejn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nazzjonijiet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jew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korporazzjonijiet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b’saħħithom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jistgħu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jiddominaw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dawk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dgħajfa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1689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47B73C-B3A1-8028-A233-58D4460A3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3794" y="942109"/>
            <a:ext cx="89154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Santu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Hippo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joffri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qafas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jivvaluta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ideat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tiegħu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jħeġġu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għaqda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ibbażata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mħabba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filwaqt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jaħsbu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kontra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perikli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tal-qawwa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kilba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3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nugwaljanzi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f’dinja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interkonnessa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120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434320-E603-9205-531E-1C76B02D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Ħarsa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lejn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is-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Soċjetà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Umana</a:t>
            </a:r>
            <a: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/>
            </a:r>
            <a:b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587F55-9E7E-E1E3-F3E9-AB2B5FB81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qaleb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is-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soċjetà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umana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f’żewġ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“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bliet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”: il-Belt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immexxija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imħabba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u l-Belt tad-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immexxija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interess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personali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kburija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moderna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tgħaqqad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is-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soċjetajiet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permezz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tal-kummerċ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it-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teknoloġija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imma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wkoll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diviżjoni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kooperazzjoni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għajnuna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ideat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maqsuma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kompetizzjoni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inugwaljanzi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sfruttament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523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C29645-5DF5-A4BD-2581-B8876A0A9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2. Natura Umana</a:t>
            </a:r>
            <a: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/>
            </a:r>
            <a:b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CA1EAD-2DFB-DF58-FBA4-E8C8CDF4B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jemmen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bniedem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moralment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imperfett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jħassar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poter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minħabba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kburija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kilba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Sistemi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huma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ffurmati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nazzjonijiet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korporazzjonijiet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b’saħħithom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kultant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jippreferu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profitt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bnedmin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97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7C3570-B4CA-E4BF-0CA0-CE3BCFD65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3. 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Għaqda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tal-Bniedem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A4CF98-D336-B32C-BB00-1C7DE3EC8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jgħallem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bnedmin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kollha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għandhom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oriġini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dignità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bniedem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maħluq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msejjaħ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għall-ġid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wieħed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Oriġini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jemmen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bnedmin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kollha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ġejjin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wieħed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—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Ħallieq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—u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għalhekk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għandhom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jappartjenu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familja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umana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waħda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Fil-“Belt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ħalaq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lill-bnedmin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kollha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bniedem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wieħed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jgħaqqadhom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għaqda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GB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Il-Belt ta’ </a:t>
            </a:r>
            <a:r>
              <a:rPr lang="en-GB" i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ktieb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XII)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685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92DF95-6029-F1AB-88FB-AFC8C2C64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enfasizza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valur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jiġi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jew status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imma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fatt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maħluq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Fl- </a:t>
            </a:r>
            <a:r>
              <a:rPr lang="en-GB" sz="18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Istqarrijiet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jitlob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“Int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ħlaqtna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għalik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qalbna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tinsab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mistrieħ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sakemm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ssibhiex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fik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GB" i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Stqarrijiet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Ktieb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I)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jirrifjuta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l-idea li xi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nies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huma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b’mod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naturali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superjuri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oħrajn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Hu </a:t>
            </a:r>
            <a:r>
              <a:rPr lang="en-GB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wissi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kburija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tmexxi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lill-bnedmin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jiddomina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jħobb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Hu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kburija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bidu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dnub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GB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Il-Belt ta’ </a:t>
            </a:r>
            <a:r>
              <a:rPr lang="en-GB" i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Ktieb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XIV)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39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2BE85D-A098-FC35-2EC0-B1A15D24A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20436"/>
            <a:ext cx="8915400" cy="519078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jemmen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komunità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vera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mibnija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imħabba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mhux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id-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dominanza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Poplu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għaqda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esseri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razzjonali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imqabbda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flimkien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ftehim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dwar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oġġetti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tal-imħabba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tagħhom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GB" sz="24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Il-Belt ta’ </a:t>
            </a:r>
            <a:r>
              <a:rPr lang="en-GB" sz="2400" i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Ktieb</a:t>
            </a:r>
            <a:r>
              <a:rPr lang="en-GB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XIX)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Permezz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daw it-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tagħlim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jafferma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bnedmin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kollha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jaqsmu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oriġini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dinjità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ugwali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responsabbiltà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Il-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kitbiet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tiegħu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jipprovdu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bażi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etika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qawwija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jevalwaw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il-globalizzazzjoni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jħeġġu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għaqda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rispett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kull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persuna</a:t>
            </a:r>
            <a:r>
              <a:rPr lang="en-GB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0610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D18559-68B7-0267-B132-82C4E0251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84909"/>
            <a:ext cx="8915400" cy="54263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tħeġġeġ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konnessjoni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responsabbiltà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kondiviża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ċittadinanza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3200" b="1" dirty="0">
                <a:latin typeface="Times New Roman" panose="02020603050405020304" pitchFamily="18" charset="0"/>
                <a:ea typeface="Aptos" panose="020B0004020202020204" pitchFamily="34" charset="0"/>
              </a:rPr>
              <a:t>Allura:</a:t>
            </a:r>
            <a:r>
              <a:rPr lang="en-GB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/>
            </a:r>
            <a:br>
              <a:rPr lang="en-GB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Il-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fidi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ta’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Wistin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fl-umanità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komuni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tappoġġja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globalizzazzjoni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etika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ibbażata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fuq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dinjità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u </a:t>
            </a:r>
            <a:r>
              <a:rPr lang="en-GB" sz="32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rispett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802370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A9E066-4A44-B66D-44D5-18321EC70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GB" sz="3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Politika</a:t>
            </a:r>
            <a: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DF4356-3B5B-72F4-A228-DC4F5311B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Santu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skeptiku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dwar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wissi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istati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ifittxu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dominanza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hsieb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dwar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tidher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ċara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fil-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Belt ta’ </a:t>
            </a:r>
            <a:r>
              <a:rPr lang="en-GB" sz="18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jargumenta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istati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isegwu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dominanza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libido </a:t>
            </a:r>
            <a:r>
              <a:rPr lang="en-GB" sz="18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dominandi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vera.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929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82036-C3F9-7F79-C04A-5E97A832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E85FCE-AAF2-D83E-2CD3-1D3066FF1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Metrika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Stat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Veru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Ix-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Xewqa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għall-Dominanza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(Libido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Dominandi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Imperi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Mibnija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fuq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il-Vjolenza</a:t>
            </a:r>
            <a:endParaRPr lang="en-GB" sz="1800" b="1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>
              <a:buNone/>
            </a:pPr>
            <a:endParaRPr lang="en-GB" sz="1800" b="1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Paċi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Mixtieqa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Permezz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tal-Gwerra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u l-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Koercizzjoni</a:t>
            </a:r>
            <a:endParaRPr lang="en-GB" sz="1800" b="1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>
              <a:buNone/>
            </a:pPr>
            <a:endParaRPr lang="en-GB" sz="1800" b="1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Tad-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vs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Vera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05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D0229-677F-AA46-9BF4-477A0299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X’inhi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l-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globalizzazzjoni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C2D7F3-AB22-9D78-00EF-574CC41B8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proċess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kumpless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multidimensjonali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jirreferi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għall-integrazzjoni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interdipendenza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dejjem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tikber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tal-ekonomiji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soċjetajiet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sistemi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politiċi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madwar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id-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516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3A7363-74FF-4C69-B8CC-A4C44BBAE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6922" y="748145"/>
            <a:ext cx="8915400" cy="5647986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0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Istituzzjonijiet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pajjiżi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b’saħħithom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jistgħu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jinfluwenzaw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jew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ikkontrollaw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pajjiżi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dgħajfa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endParaRPr lang="en-GB" sz="20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Allura:</a:t>
            </a:r>
            <a:b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twissija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dwar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rilevanti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tivvaluta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dominanza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9581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03F0CC-ED06-1127-81B7-833B97FDA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en-GB" sz="3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</a:t>
            </a:r>
            <a:r>
              <a:rPr lang="en-GB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Morali</a:t>
            </a:r>
            <a: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8D42DC-F8CF-7310-86C4-35BAC9929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Santu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tas-soċjetà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mhux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suċċess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materjali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jgħallem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b’mod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kostanti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tas-soċjetà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mhux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jew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prosperità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materjali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9554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A3F95A-910C-38A3-FFC0-C572127FA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2938A5-C9DD-23CC-A7E8-47096D99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vera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piritwali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hux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aterjali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Is-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s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uċċess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b="1" dirty="0"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ad-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d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inja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h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ija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emporanja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u 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i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nkompleta</a:t>
            </a:r>
            <a:r>
              <a:rPr lang="en-GB" b="1" dirty="0"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  <a:endParaRPr lang="en-GB" sz="1800" b="1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ssenzjali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soċjetà </a:t>
            </a:r>
            <a:r>
              <a:rPr lang="en-GB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era.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alb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mmexxija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lejn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hux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materjali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L-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i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mħabba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iddetermina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l-</a:t>
            </a:r>
            <a:r>
              <a:rPr lang="en-GB" b="1" dirty="0" err="1">
                <a:latin typeface="Times New Roman" panose="02020603050405020304" pitchFamily="18" charset="0"/>
                <a:ea typeface="Aptos" panose="020B0004020202020204" pitchFamily="34" charset="0"/>
              </a:rPr>
              <a:t>k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arattru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tas-soċjetà.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654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76907E-9047-F26D-DDE8-5B7D3AC3F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309" y="429491"/>
            <a:ext cx="10584873" cy="5943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tiffoka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tkabbir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progress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teknoloġiku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Konkluzzjoni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jinterroga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lil-globalizzazzjoni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tpoġġi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valuri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qabel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il-profitt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Hu 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jgħallem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li: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suċċess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materjali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joffri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temporanja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ordni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huma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essenzjali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soċjetà vera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tas-soċjetà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mibnija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mhux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prosperità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biss</a:t>
            </a:r>
            <a:endParaRPr lang="en-GB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Dawn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idejat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jiffurmaw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kritika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soċjetajiet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—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antiki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jew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moderni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—li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jagħtu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prijorità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lit-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tkabbir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fuq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il-ġid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endParaRPr lang="en-GB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848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56F8D-C9E4-7FCD-F9BF-0E8E01469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21674"/>
            <a:ext cx="8911687" cy="101138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Konklużjoni</a:t>
            </a:r>
            <a:r>
              <a:rPr lang="en-GB" sz="3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Ġenerali</a:t>
            </a:r>
            <a: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C396A4-4A15-2264-DBF4-0A747EC33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37" y="1233056"/>
            <a:ext cx="10848108" cy="540327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Għalkemm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Santu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jgħix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ħafna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qabel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il-globalizzazzjoni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ideat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tiegħu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jipprovdu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lenti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qawwija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nifhmuha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Hu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jgħin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jispjega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kemm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il-potenzjal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għaqda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kif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ukoll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ir-riskji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inugwaljanzi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f’dinja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interkonnessa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kitbiet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Santu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jikkwestjonaw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il-globalizzazzjoni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Timxi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hinn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mis-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suċċess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materjali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Tpoġġi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dinjità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umana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fil-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qalba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tagħha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Tirrikonoxxi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vera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mhux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biss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ekonomika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għarfien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tiegħu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jispjega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għaliex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tista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toħloq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ġid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konnessjoni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waqt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xorta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twassalx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paċi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dejjiema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09784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BD193855-8117-E017-D604-719297AEC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 err="1">
                <a:solidFill>
                  <a:schemeClr val="tx1"/>
                </a:solidFill>
              </a:rPr>
              <a:t>Grazzi</a:t>
            </a:r>
            <a:r>
              <a:rPr lang="en-US" sz="8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5C210C57-70C0-6602-9E02-C64272E051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975" b="-1"/>
          <a:stretch>
            <a:fillRect/>
          </a:stretch>
        </p:blipFill>
        <p:spPr>
          <a:xfrm>
            <a:off x="6091916" y="645106"/>
            <a:ext cx="5451627" cy="5247747"/>
          </a:xfrm>
          <a:prstGeom prst="rect">
            <a:avLst/>
          </a:prstGeom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32060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5415F3-AB35-5331-C425-CAE52BD12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646571"/>
            <a:ext cx="10004570" cy="556485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4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40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4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40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tinvolvi</a:t>
            </a:r>
            <a:r>
              <a:rPr lang="en-GB" sz="4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Integrazjoni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ekonomika</a:t>
            </a:r>
            <a:endParaRPr lang="en-GB" sz="32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politika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kulturali</a:t>
            </a:r>
            <a:endParaRPr lang="en-GB" sz="32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teknoloġika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06033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A69E85-0CD6-B5D5-10EE-BD26A8E28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5248" y="678873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aħjar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mod kif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nifhmu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proċess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storiku</a:t>
            </a:r>
            <a:r>
              <a:rPr lang="en-GB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dinamiku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jerġa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jifforma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relazzjonijiet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identitajiet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l-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istituzzjonijiet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f’livelli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lokali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nazzjonali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milli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tendenza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purament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ekonomika</a:t>
            </a:r>
            <a:r>
              <a:rPr lang="en-GB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955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4AC5B4-5BF7-DFC3-D187-B43B2FA0C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564" y="387927"/>
            <a:ext cx="9939048" cy="6054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32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Vantaġġi</a:t>
            </a:r>
            <a:r>
              <a:rPr lang="en-GB" sz="32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GB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għażliet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prodotti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Ħidma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swieqi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ġodda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Skambju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idejat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innovazzjonijiet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Żvantaġġi</a:t>
            </a:r>
            <a:r>
              <a:rPr lang="en-GB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lokali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jistgħu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jiġu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overshadowed</a:t>
            </a:r>
            <a:endParaRPr lang="en-GB" sz="16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impjiegi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jhallu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pajjiz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jmorru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pajjiżi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oħra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inugwaljanzi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jistgħu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jiżdiedu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437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442F2B-DE3F-C2CF-6780-71C1CD818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32509"/>
            <a:ext cx="8915400" cy="557871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33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Anthony Giddens (1990)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tista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tiġi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definita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intensifikazzjoni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tar-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relazzjonijiet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soċjali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madwar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id-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jgħaqqdu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lokalitajiet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imbiegħda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b’mod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avvenimenti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lokali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jiġu</a:t>
            </a:r>
            <a:r>
              <a:rPr lang="en-GB" sz="33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affetwati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dak li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jiġri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mijiet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milja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‘l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bogħod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viċe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versa.”</a:t>
            </a:r>
            <a:b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33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Giddens, A. (1990). </a:t>
            </a:r>
            <a:r>
              <a:rPr lang="en-GB" sz="33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Consequences of Modernity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Stanford University Press.</a:t>
            </a:r>
            <a:endParaRPr lang="en-GB" sz="3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33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Roland Robertson (1992)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kompressjoni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tad-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l-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intensifikazzjoni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tal-kuxjenza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tad-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bħala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3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totalità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33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Robertson, R. (1992). </a:t>
            </a:r>
            <a:r>
              <a:rPr lang="en-GB" sz="33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Globalization: Social Theory and Global Culture</a:t>
            </a:r>
            <a:r>
              <a:rPr lang="en-GB" sz="33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Sage Publications.</a:t>
            </a:r>
            <a:endParaRPr lang="en-GB" sz="3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9510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0F3369-4E8E-2D3D-1BDC-589743679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3455"/>
            <a:ext cx="8915400" cy="52877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Manuel Castells (1996)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proċess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bidla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soċjali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imħaddem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iżvilupp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network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20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tas- soċjetà 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permezz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tat-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teknoloġiji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tal-informazzjoni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Castells, M. (1996). </a:t>
            </a:r>
            <a:r>
              <a:rPr lang="en-GB" sz="20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Rise of the Network Society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Blackwell Publishers.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Thomas L. Friedman (2005)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ħalliet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id-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toħloq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livell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ġdid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fejn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individwi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kumpaniji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jistgħu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jikkompetu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b’ugwaljanza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hinn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fruntieri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Friedman, T. L. (2005). </a:t>
            </a:r>
            <a:r>
              <a:rPr lang="en-GB" sz="20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World is Flat: A Brief History of the Twenty-First Century</a:t>
            </a:r>
            <a:r>
              <a:rPr lang="en-GB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Farrar, Straus and Giroux.</a:t>
            </a:r>
            <a:endParaRPr lang="en-GB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454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A0C683-F503-629B-9625-F7A64EBC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263236"/>
            <a:ext cx="10349345" cy="64008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Joseph Stiglitz (2002)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fil-forma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tagħha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mhix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inevitabbli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mfassla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għażliet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politici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ħolqot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kemm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rebbieħa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kif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ukoll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telliefa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Stiglitz, J. (2002).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Globalization and Its Discontents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W.W. Norton &amp; Company.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Saskia Sassen (1998)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tinvolvi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ħolqien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spazji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transnazzjonali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ekonomiji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istituzzjonijiet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jaħdmu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dejjem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mill-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kontroll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tal-pajjiżi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nazzjonali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Sassen, S. (1998).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Globalization and Its Discontents: Essays on the New Mobility of People and Money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New Press.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David Held et al. (1999)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tirreferi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proċess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interdipendenza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konnettività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dejjem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tikber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ekonomiji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politika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u s-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sistemi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ekoloġiċi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tad-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  <a:b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Sors: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Held, D., McGrew, A., Goldblatt, D., &amp;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Perraton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J. (1999). </a:t>
            </a:r>
            <a:r>
              <a:rPr lang="en-GB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 Transformations: Politics, Economics and Culture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Stanford University Press.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0313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FB3D95-DAB5-749D-7200-78BABC069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Santu 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Wistin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ta’ Hippo u l-</a:t>
            </a:r>
            <a:r>
              <a:rPr lang="en-GB" sz="36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Globalizzazzjoni</a:t>
            </a:r>
            <a: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/>
            </a:r>
            <a:br>
              <a:rPr lang="en-GB" sz="3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BB398F-B474-252E-0994-FB7ECFA23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62544"/>
            <a:ext cx="8915400" cy="4696691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magħruf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aktar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għall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-idea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tiegħu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-“Belt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u l-“Belt tad-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.”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Il-Belt ta’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tirrappreżenta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komunità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spiritwali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magħquda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imħabba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filwaqt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l-Belt tad-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tirrappreżenta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soċjetajiet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umani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mmexxija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interess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personali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qawwa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kuntest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tal-globalizzazzjoni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din id-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distinzjoni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tgħin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biex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tispjega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tensjoni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bejn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kooperazzjoni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konflitt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Filwaqt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l-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globalizzazzjoni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tgħaqqad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nazzjonijiet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ekonomiċi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kulturali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tista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wkoll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iżżid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inugwaljanzi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kompetizzjoni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sfruttament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—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karatteristiċi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Wistin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kien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jirrelata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mal-Belt tad-</a:t>
            </a:r>
            <a:r>
              <a:rPr lang="en-GB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Dinja</a:t>
            </a:r>
            <a:r>
              <a:rPr lang="en-GB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75686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585</Words>
  <Application>Microsoft Office PowerPoint</Application>
  <PresentationFormat>Custom</PresentationFormat>
  <Paragraphs>92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Wisp</vt:lpstr>
      <vt:lpstr>Santu Wistin u l-Globalizzazzjoni </vt:lpstr>
      <vt:lpstr>X’inhi l-globalizzazzjoni?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Santu Wistin ta’ Hippo u l-Globalizzazzjoni </vt:lpstr>
      <vt:lpstr>PowerPoint Presentation</vt:lpstr>
      <vt:lpstr>PowerPoint Presentation</vt:lpstr>
      <vt:lpstr>Ħarsa lejn is-Soċjetà Umana </vt:lpstr>
      <vt:lpstr>2. Natura Umana </vt:lpstr>
      <vt:lpstr>3. Għaqda tal-Bniedem</vt:lpstr>
      <vt:lpstr>PowerPoint Presentation</vt:lpstr>
      <vt:lpstr>PowerPoint Presentation</vt:lpstr>
      <vt:lpstr>PowerPoint Presentation</vt:lpstr>
      <vt:lpstr>4. Qawwa u Politika </vt:lpstr>
      <vt:lpstr>PowerPoint Presentation</vt:lpstr>
      <vt:lpstr>PowerPoint Presentation</vt:lpstr>
      <vt:lpstr>5. Għan Morali </vt:lpstr>
      <vt:lpstr>PowerPoint Presentation</vt:lpstr>
      <vt:lpstr>PowerPoint Presentation</vt:lpstr>
      <vt:lpstr>Konklużjoni Ġenerali </vt:lpstr>
      <vt:lpstr>PowerPoint Presentation</vt:lpstr>
    </vt:vector>
  </TitlesOfParts>
  <Company>Government of Malta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Santu Wistin u il-Globalizzazzjoni.</dc:title>
  <dc:creator>Debono Ritienne at MHA - MDH</dc:creator>
  <cp:lastModifiedBy>Pierre Desira</cp:lastModifiedBy>
  <cp:revision>11</cp:revision>
  <dcterms:created xsi:type="dcterms:W3CDTF">2026-01-05T10:21:15Z</dcterms:created>
  <dcterms:modified xsi:type="dcterms:W3CDTF">2026-03-07T14:58:55Z</dcterms:modified>
</cp:coreProperties>
</file>